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15" r:id="rId2"/>
    <p:sldId id="283" r:id="rId3"/>
    <p:sldId id="316" r:id="rId4"/>
    <p:sldId id="347" r:id="rId5"/>
    <p:sldId id="317" r:id="rId6"/>
    <p:sldId id="324" r:id="rId7"/>
    <p:sldId id="328" r:id="rId8"/>
    <p:sldId id="257" r:id="rId9"/>
    <p:sldId id="260" r:id="rId10"/>
    <p:sldId id="262" r:id="rId11"/>
    <p:sldId id="263" r:id="rId12"/>
    <p:sldId id="306" r:id="rId13"/>
    <p:sldId id="307" r:id="rId14"/>
    <p:sldId id="308" r:id="rId15"/>
    <p:sldId id="264" r:id="rId16"/>
    <p:sldId id="350" r:id="rId17"/>
    <p:sldId id="352" r:id="rId18"/>
    <p:sldId id="351" r:id="rId19"/>
    <p:sldId id="348" r:id="rId20"/>
    <p:sldId id="288" r:id="rId21"/>
    <p:sldId id="291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783D248-D6EF-914A-9103-E8CFD8CDCE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83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>
                <a:latin typeface="Times New Roman" charset="0"/>
                <a:ea typeface="ヒラギノ角ゴ Pro W3" charset="0"/>
                <a:cs typeface="ヒラギノ角ゴ Pro W3" charset="0"/>
              </a:rPr>
              <a:t>Figure 20.3 Physical maps are often used to order cloned DNA fragments. </a:t>
            </a:r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A part of a physical map of a set of overlapping YAC clones from one end of the human Y chromosome.</a:t>
            </a:r>
          </a:p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fld id="{1C9C259C-15DA-504A-B232-624DABC4BF5B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fld id="{73572F61-53A8-9345-B30E-D67F89652B9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ヒラギノ角ゴ Pro W3" charset="0"/>
                <a:cs typeface="ヒラギノ角ゴ Pro W3" charset="0"/>
              </a:rPr>
              <a:t>Table 20-7  Major Features of the Human Genome</a:t>
            </a:r>
            <a:endParaRPr lang="en-GB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fld id="{2D57B56C-2BCD-2043-B535-E7276F02EE9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3AA4EE-D916-EB42-8E22-CC27829AA7DF}" type="slidenum">
              <a:rPr lang="en-US"/>
              <a:pPr/>
              <a:t>18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>
                <a:latin typeface="Times New Roman" charset="0"/>
                <a:ea typeface="ヒラギノ角ゴ Pro W3" charset="0"/>
                <a:cs typeface="ヒラギノ角ゴ Pro W3" charset="0"/>
              </a:rPr>
              <a:t>Figure 20.5 The bacterium </a:t>
            </a:r>
            <a:r>
              <a:rPr lang="en-US" b="1" i="1">
                <a:latin typeface="Times New Roman" charset="0"/>
                <a:ea typeface="ヒラギノ角ゴ Pro W3" charset="0"/>
                <a:cs typeface="ヒラギノ角ゴ Pro W3" charset="0"/>
              </a:rPr>
              <a:t>Haemophilas influenzae </a:t>
            </a:r>
            <a:r>
              <a:rPr lang="en-US" b="1">
                <a:latin typeface="Times New Roman" charset="0"/>
                <a:ea typeface="ヒラギノ角ゴ Pro W3" charset="0"/>
                <a:cs typeface="ヒラギノ角ゴ Pro W3" charset="0"/>
              </a:rPr>
              <a:t>was the first free-living organism to be sequenced. </a:t>
            </a:r>
            <a:r>
              <a:rPr lang="en-US" i="1">
                <a:latin typeface="Times New Roman" charset="0"/>
                <a:ea typeface="ヒラギノ角ゴ Pro W3" charset="0"/>
                <a:cs typeface="ヒラギノ角ゴ Pro W3" charset="0"/>
              </a:rPr>
              <a:t>[From R. D. Fleischman et al., </a:t>
            </a:r>
            <a:r>
              <a:rPr lang="en-US">
                <a:latin typeface="Times New Roman" charset="0"/>
                <a:ea typeface="ヒラギノ角ゴ Pro W3" charset="0"/>
                <a:cs typeface="ヒラギノ角ゴ Pro W3" charset="0"/>
              </a:rPr>
              <a:t>Science </a:t>
            </a:r>
            <a:r>
              <a:rPr lang="en-US" i="1">
                <a:latin typeface="Times New Roman" charset="0"/>
                <a:ea typeface="ヒラギノ角ゴ Pro W3" charset="0"/>
                <a:cs typeface="ヒラギノ角ゴ Pro W3" charset="0"/>
              </a:rPr>
              <a:t>269(1993):496; scan courtesy of TIGR.]</a:t>
            </a:r>
            <a:endParaRPr lang="en-US">
              <a:latin typeface="Times New Roman" charset="0"/>
              <a:ea typeface="ヒラギノ角ゴ Pro W3" charset="0"/>
              <a:cs typeface="ヒラギノ角ゴ Pro W3" charset="0"/>
            </a:endParaRPr>
          </a:p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>
                <a:latin typeface="Times New Roman" charset="0"/>
                <a:ea typeface="ヒラギノ角ゴ Pro W3" charset="0"/>
                <a:cs typeface="ヒラギノ角ゴ Pro W3" charset="0"/>
              </a:rPr>
              <a:t>Figure 20.8 Flow cytometry is used to separate individual chromosomes.</a:t>
            </a:r>
            <a:endParaRPr lang="en-US">
              <a:latin typeface="Times New Roman" charset="0"/>
              <a:ea typeface="ヒラギノ角ゴ Pro W3" charset="0"/>
              <a:cs typeface="ヒラギノ角ゴ Pro W3" charset="0"/>
            </a:endParaRPr>
          </a:p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>
                <a:latin typeface="Times New Roman" charset="0"/>
                <a:ea typeface="ヒラギノ角ゴ Pro W3" charset="0"/>
                <a:cs typeface="ヒラギノ角ゴ Pro W3" charset="0"/>
              </a:rPr>
              <a:t>Figure 20.9 Map-based approaches to whole-genome sequencing rely on detailed genetic and physical maps to align sequenced fragments.</a:t>
            </a:r>
            <a:endParaRPr lang="en-US">
              <a:latin typeface="Times New Roman" charset="0"/>
              <a:ea typeface="ヒラギノ角ゴ Pro W3" charset="0"/>
              <a:cs typeface="ヒラギノ角ゴ Pro W3" charset="0"/>
            </a:endParaRPr>
          </a:p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b="1">
                <a:latin typeface="Times New Roman" charset="0"/>
                <a:ea typeface="ヒラギノ角ゴ Pro W3" charset="0"/>
                <a:cs typeface="ヒラギノ角ゴ Pro W3" charset="0"/>
              </a:rPr>
              <a:t>Figure 20.10 Whole-genome shotgun sequencing utilizes sequence overlap to align sequenced fragments.</a:t>
            </a:r>
            <a:endParaRPr lang="en-US">
              <a:latin typeface="Times New Roman" charset="0"/>
              <a:ea typeface="ヒラギノ角ゴ Pro W3" charset="0"/>
              <a:cs typeface="ヒラギノ角ゴ Pro W3" charset="0"/>
            </a:endParaRPr>
          </a:p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fld id="{95297E61-AAD4-B844-B038-884ACAD96516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fld id="{3E42206C-747E-7A46-BBA9-EC5C4B396407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DD2B3-D537-A647-A151-1B67FBEAEE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4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8F7B5-53A7-AA4F-9E6E-5690071E16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6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5B3F9-EE0E-B34E-A66F-CB586B491C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1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383FF-0F85-F244-8B0A-DEE49E05C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72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FDCBF-C023-F346-8B0A-8F69D16631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9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0EFB5-B6E2-6241-BC10-D0FA29683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D9A30-D4BE-D745-9A7A-B06854CFB0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3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3FAD2-FE97-B14B-86D4-C35902B3F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2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5D2E3-6831-8244-8841-B6D761E7AC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5290B-987F-DC47-8A3A-170009CF6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9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4D5FD-4EFF-4249-B3B5-273132DBE4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4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323ED-0285-E542-9870-89CCB7A512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2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91C7B-4032-824A-A07F-0CEB11E5B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947EFE5C-0540-344E-9F8A-539E2339B0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ヒラギノ角ゴ Pro W3" charset="-128"/>
          <a:cs typeface="ヒラギノ角ゴ Pro W3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026" descr="figure 20-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30300"/>
            <a:ext cx="853122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2" name="Text Box 1028"/>
          <p:cNvSpPr txBox="1">
            <a:spLocks noChangeArrowheads="1"/>
          </p:cNvSpPr>
          <p:nvPr/>
        </p:nvSpPr>
        <p:spPr bwMode="auto">
          <a:xfrm>
            <a:off x="1752600" y="304800"/>
            <a:ext cx="57324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US" sz="3000"/>
              <a:t>Physical map: by DNA basepairs</a:t>
            </a:r>
            <a:endParaRPr 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ヒラギノ角ゴ Pro W3" charset="0"/>
                <a:cs typeface="ヒラギノ角ゴ Pro W3" charset="0"/>
              </a:rPr>
              <a:t>3. Assembly (compilation) of contigs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0200"/>
            <a:ext cx="4110038" cy="5029200"/>
          </a:xfrm>
        </p:spPr>
        <p:txBody>
          <a:bodyPr/>
          <a:lstStyle/>
          <a:p>
            <a:pPr eaLnBrk="1" hangingPunct="1"/>
            <a:r>
              <a:rPr lang="en-US" sz="2000">
                <a:latin typeface="Arial" charset="0"/>
                <a:ea typeface="ヒラギノ角ゴ Pro W3" charset="0"/>
                <a:cs typeface="ヒラギノ角ゴ Pro W3" charset="0"/>
              </a:rPr>
              <a:t>Start with one contig = one cloned insert</a:t>
            </a:r>
          </a:p>
          <a:p>
            <a:pPr eaLnBrk="1" hangingPunct="1"/>
            <a:r>
              <a:rPr lang="en-US" sz="2000">
                <a:latin typeface="Arial" charset="0"/>
                <a:ea typeface="ヒラギノ角ゴ Pro W3" charset="0"/>
                <a:cs typeface="ヒラギノ角ゴ Pro W3" charset="0"/>
              </a:rPr>
              <a:t>Assemble raw sequence reads into accurate contiguous sequence</a:t>
            </a:r>
          </a:p>
          <a:p>
            <a:pPr eaLnBrk="1" hangingPunct="1"/>
            <a:r>
              <a:rPr lang="en-US" sz="2000">
                <a:latin typeface="Arial" charset="0"/>
                <a:ea typeface="ヒラギノ角ゴ Pro W3" charset="0"/>
                <a:cs typeface="ヒラギノ角ゴ Pro W3" charset="0"/>
              </a:rPr>
              <a:t>Partly a Manual process</a:t>
            </a:r>
          </a:p>
          <a:p>
            <a:pPr lvl="1" eaLnBrk="1" hangingPunct="1"/>
            <a:r>
              <a:rPr lang="en-US" sz="1800">
                <a:latin typeface="Arial" charset="0"/>
                <a:ea typeface="ヒラギノ角ゴ Pro W3" charset="0"/>
              </a:rPr>
              <a:t>Look at sequence reads at positions where programs can</a:t>
            </a:r>
            <a:r>
              <a:rPr lang="ja-JP" altLang="en-US" sz="1800">
                <a:latin typeface="Arial" charset="0"/>
                <a:ea typeface="ヒラギノ角ゴ Pro W3" charset="0"/>
              </a:rPr>
              <a:t>’</a:t>
            </a:r>
            <a:r>
              <a:rPr lang="en-US" altLang="ja-JP" sz="1800">
                <a:latin typeface="Arial" charset="0"/>
                <a:ea typeface="ヒラギノ角ゴ Pro W3" charset="0"/>
              </a:rPr>
              <a:t>t tell which base is the correct one</a:t>
            </a:r>
          </a:p>
          <a:p>
            <a:pPr lvl="1" eaLnBrk="1" hangingPunct="1"/>
            <a:r>
              <a:rPr lang="en-US" sz="1800">
                <a:latin typeface="Arial" charset="0"/>
                <a:ea typeface="ヒラギノ角ゴ Pro W3" charset="0"/>
              </a:rPr>
              <a:t>Fill gaps</a:t>
            </a:r>
          </a:p>
          <a:p>
            <a:pPr lvl="1" eaLnBrk="1" hangingPunct="1"/>
            <a:r>
              <a:rPr lang="en-US" sz="1800">
                <a:latin typeface="Arial" charset="0"/>
                <a:ea typeface="ヒラギノ角ゴ Pro W3" charset="0"/>
              </a:rPr>
              <a:t>Ensure adequate coverage</a:t>
            </a:r>
          </a:p>
          <a:p>
            <a:pPr eaLnBrk="1" hangingPunct="1"/>
            <a:r>
              <a:rPr lang="en-US" sz="2000">
                <a:latin typeface="Arial" charset="0"/>
                <a:ea typeface="ヒラギノ角ゴ Pro W3" charset="0"/>
                <a:cs typeface="ヒラギノ角ゴ Pro W3" charset="0"/>
              </a:rPr>
              <a:t>End up with one contig = one chromosome</a:t>
            </a:r>
          </a:p>
          <a:p>
            <a:pPr lvl="1" eaLnBrk="1" hangingPunct="1">
              <a:buFontTx/>
              <a:buNone/>
            </a:pPr>
            <a:endParaRPr lang="en-US" sz="1800">
              <a:latin typeface="Arial" charset="0"/>
              <a:ea typeface="ヒラギノ角ゴ Pro W3" charset="0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6491288" y="4510088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auto">
          <a:xfrm>
            <a:off x="4532313" y="6102350"/>
            <a:ext cx="625475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>
            <a:off x="5010150" y="6042025"/>
            <a:ext cx="625475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Line 7"/>
          <p:cNvSpPr>
            <a:spLocks noChangeShapeType="1"/>
          </p:cNvSpPr>
          <p:nvPr/>
        </p:nvSpPr>
        <p:spPr bwMode="auto">
          <a:xfrm>
            <a:off x="5141913" y="5970588"/>
            <a:ext cx="736600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Line 8"/>
          <p:cNvSpPr>
            <a:spLocks noChangeShapeType="1"/>
          </p:cNvSpPr>
          <p:nvPr/>
        </p:nvSpPr>
        <p:spPr bwMode="auto">
          <a:xfrm>
            <a:off x="5389563" y="5910263"/>
            <a:ext cx="736600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Line 9"/>
          <p:cNvSpPr>
            <a:spLocks noChangeShapeType="1"/>
          </p:cNvSpPr>
          <p:nvPr/>
        </p:nvSpPr>
        <p:spPr bwMode="auto">
          <a:xfrm>
            <a:off x="4887913" y="5834063"/>
            <a:ext cx="787400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>
            <a:off x="4654550" y="5707063"/>
            <a:ext cx="796925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auto">
          <a:xfrm>
            <a:off x="4532313" y="5626100"/>
            <a:ext cx="720725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>
            <a:off x="6629400" y="5626100"/>
            <a:ext cx="684213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auto">
          <a:xfrm>
            <a:off x="7080250" y="5702300"/>
            <a:ext cx="619125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Line 14"/>
          <p:cNvSpPr>
            <a:spLocks noChangeShapeType="1"/>
          </p:cNvSpPr>
          <p:nvPr/>
        </p:nvSpPr>
        <p:spPr bwMode="auto">
          <a:xfrm>
            <a:off x="6856413" y="5773738"/>
            <a:ext cx="619125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>
            <a:off x="6734175" y="5845175"/>
            <a:ext cx="573088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>
            <a:off x="6315075" y="5911850"/>
            <a:ext cx="573088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>
            <a:off x="7986713" y="5688013"/>
            <a:ext cx="785812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Line 18"/>
          <p:cNvSpPr>
            <a:spLocks noChangeShapeType="1"/>
          </p:cNvSpPr>
          <p:nvPr/>
        </p:nvSpPr>
        <p:spPr bwMode="auto">
          <a:xfrm>
            <a:off x="8072438" y="5632450"/>
            <a:ext cx="785812" cy="0"/>
          </a:xfrm>
          <a:prstGeom prst="line">
            <a:avLst/>
          </a:prstGeom>
          <a:noFill/>
          <a:ln w="31750">
            <a:solidFill>
              <a:srgbClr val="8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Line 19"/>
          <p:cNvSpPr>
            <a:spLocks noChangeShapeType="1"/>
          </p:cNvSpPr>
          <p:nvPr/>
        </p:nvSpPr>
        <p:spPr bwMode="auto">
          <a:xfrm>
            <a:off x="4532313" y="5427663"/>
            <a:ext cx="600075" cy="0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Line 20"/>
          <p:cNvSpPr>
            <a:spLocks noChangeShapeType="1"/>
          </p:cNvSpPr>
          <p:nvPr/>
        </p:nvSpPr>
        <p:spPr bwMode="auto">
          <a:xfrm>
            <a:off x="4979988" y="5360988"/>
            <a:ext cx="646112" cy="4762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Line 21"/>
          <p:cNvSpPr>
            <a:spLocks noChangeShapeType="1"/>
          </p:cNvSpPr>
          <p:nvPr/>
        </p:nvSpPr>
        <p:spPr bwMode="auto">
          <a:xfrm>
            <a:off x="5121275" y="5295900"/>
            <a:ext cx="738188" cy="4763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Line 22"/>
          <p:cNvSpPr>
            <a:spLocks noChangeShapeType="1"/>
          </p:cNvSpPr>
          <p:nvPr/>
        </p:nvSpPr>
        <p:spPr bwMode="auto">
          <a:xfrm>
            <a:off x="5360988" y="5214938"/>
            <a:ext cx="738187" cy="4762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Line 23"/>
          <p:cNvSpPr>
            <a:spLocks noChangeShapeType="1"/>
          </p:cNvSpPr>
          <p:nvPr/>
        </p:nvSpPr>
        <p:spPr bwMode="auto">
          <a:xfrm>
            <a:off x="4859338" y="5154613"/>
            <a:ext cx="793750" cy="4762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Line 24"/>
          <p:cNvSpPr>
            <a:spLocks noChangeShapeType="1"/>
          </p:cNvSpPr>
          <p:nvPr/>
        </p:nvSpPr>
        <p:spPr bwMode="auto">
          <a:xfrm>
            <a:off x="6718300" y="5219700"/>
            <a:ext cx="793750" cy="4763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Line 25"/>
          <p:cNvSpPr>
            <a:spLocks noChangeShapeType="1"/>
          </p:cNvSpPr>
          <p:nvPr/>
        </p:nvSpPr>
        <p:spPr bwMode="auto">
          <a:xfrm>
            <a:off x="6637338" y="5149850"/>
            <a:ext cx="793750" cy="4763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Line 26"/>
          <p:cNvSpPr>
            <a:spLocks noChangeShapeType="1"/>
          </p:cNvSpPr>
          <p:nvPr/>
        </p:nvSpPr>
        <p:spPr bwMode="auto">
          <a:xfrm>
            <a:off x="6683375" y="5070475"/>
            <a:ext cx="498475" cy="3175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Line 27"/>
          <p:cNvSpPr>
            <a:spLocks noChangeShapeType="1"/>
          </p:cNvSpPr>
          <p:nvPr/>
        </p:nvSpPr>
        <p:spPr bwMode="auto">
          <a:xfrm>
            <a:off x="6496050" y="4987925"/>
            <a:ext cx="793750" cy="4763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Line 28"/>
          <p:cNvSpPr>
            <a:spLocks noChangeShapeType="1"/>
          </p:cNvSpPr>
          <p:nvPr/>
        </p:nvSpPr>
        <p:spPr bwMode="auto">
          <a:xfrm>
            <a:off x="7283450" y="5314950"/>
            <a:ext cx="646113" cy="3175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Line 29"/>
          <p:cNvSpPr>
            <a:spLocks noChangeShapeType="1"/>
          </p:cNvSpPr>
          <p:nvPr/>
        </p:nvSpPr>
        <p:spPr bwMode="auto">
          <a:xfrm>
            <a:off x="7683500" y="5457825"/>
            <a:ext cx="468313" cy="1588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Line 30"/>
          <p:cNvSpPr>
            <a:spLocks noChangeShapeType="1"/>
          </p:cNvSpPr>
          <p:nvPr/>
        </p:nvSpPr>
        <p:spPr bwMode="auto">
          <a:xfrm>
            <a:off x="7769225" y="5386388"/>
            <a:ext cx="766763" cy="3175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Line 31"/>
          <p:cNvSpPr>
            <a:spLocks noChangeShapeType="1"/>
          </p:cNvSpPr>
          <p:nvPr/>
        </p:nvSpPr>
        <p:spPr bwMode="auto">
          <a:xfrm>
            <a:off x="8043863" y="5310188"/>
            <a:ext cx="766762" cy="3175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Line 32"/>
          <p:cNvSpPr>
            <a:spLocks noChangeShapeType="1"/>
          </p:cNvSpPr>
          <p:nvPr/>
        </p:nvSpPr>
        <p:spPr bwMode="auto">
          <a:xfrm>
            <a:off x="8364538" y="5230813"/>
            <a:ext cx="360362" cy="1587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Line 33"/>
          <p:cNvSpPr>
            <a:spLocks noChangeShapeType="1"/>
          </p:cNvSpPr>
          <p:nvPr/>
        </p:nvSpPr>
        <p:spPr bwMode="auto">
          <a:xfrm>
            <a:off x="4532313" y="5543550"/>
            <a:ext cx="4343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Line 34"/>
          <p:cNvSpPr>
            <a:spLocks noChangeShapeType="1"/>
          </p:cNvSpPr>
          <p:nvPr/>
        </p:nvSpPr>
        <p:spPr bwMode="auto">
          <a:xfrm>
            <a:off x="6132513" y="4811713"/>
            <a:ext cx="0" cy="1498600"/>
          </a:xfrm>
          <a:prstGeom prst="line">
            <a:avLst/>
          </a:prstGeom>
          <a:noFill/>
          <a:ln w="158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Line 35"/>
          <p:cNvSpPr>
            <a:spLocks noChangeShapeType="1"/>
          </p:cNvSpPr>
          <p:nvPr/>
        </p:nvSpPr>
        <p:spPr bwMode="auto">
          <a:xfrm>
            <a:off x="6315075" y="4811713"/>
            <a:ext cx="0" cy="1498600"/>
          </a:xfrm>
          <a:prstGeom prst="line">
            <a:avLst/>
          </a:prstGeom>
          <a:noFill/>
          <a:ln w="158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Line 36"/>
          <p:cNvSpPr>
            <a:spLocks noChangeShapeType="1"/>
          </p:cNvSpPr>
          <p:nvPr/>
        </p:nvSpPr>
        <p:spPr bwMode="auto">
          <a:xfrm>
            <a:off x="7702550" y="4811713"/>
            <a:ext cx="0" cy="1498600"/>
          </a:xfrm>
          <a:prstGeom prst="line">
            <a:avLst/>
          </a:prstGeom>
          <a:noFill/>
          <a:ln w="158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Line 37"/>
          <p:cNvSpPr>
            <a:spLocks noChangeShapeType="1"/>
          </p:cNvSpPr>
          <p:nvPr/>
        </p:nvSpPr>
        <p:spPr bwMode="auto">
          <a:xfrm>
            <a:off x="7986713" y="4811713"/>
            <a:ext cx="0" cy="1498600"/>
          </a:xfrm>
          <a:prstGeom prst="line">
            <a:avLst/>
          </a:prstGeom>
          <a:noFill/>
          <a:ln w="158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Text Box 38"/>
          <p:cNvSpPr txBox="1">
            <a:spLocks noChangeArrowheads="1"/>
          </p:cNvSpPr>
          <p:nvPr/>
        </p:nvSpPr>
        <p:spPr bwMode="auto">
          <a:xfrm>
            <a:off x="5867400" y="4038600"/>
            <a:ext cx="663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endParaRPr lang="en-US" sz="2000"/>
          </a:p>
          <a:p>
            <a:pPr algn="ctr"/>
            <a:r>
              <a:rPr lang="en-US" sz="2000"/>
              <a:t>Gap</a:t>
            </a:r>
          </a:p>
        </p:txBody>
      </p:sp>
      <p:sp>
        <p:nvSpPr>
          <p:cNvPr id="38950" name="Text Box 39"/>
          <p:cNvSpPr txBox="1">
            <a:spLocks noChangeArrowheads="1"/>
          </p:cNvSpPr>
          <p:nvPr/>
        </p:nvSpPr>
        <p:spPr bwMode="auto">
          <a:xfrm>
            <a:off x="7254875" y="4038600"/>
            <a:ext cx="11731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/>
              <a:t>Single</a:t>
            </a:r>
          </a:p>
          <a:p>
            <a:pPr algn="ctr"/>
            <a:r>
              <a:rPr lang="en-US" sz="2000"/>
              <a:t>stranded</a:t>
            </a:r>
          </a:p>
        </p:txBody>
      </p:sp>
      <p:pic>
        <p:nvPicPr>
          <p:cNvPr id="25640" name="Picture 1064" descr="unnumbered 20 p55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52600"/>
            <a:ext cx="4724400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4.  Annotation</a:t>
            </a:r>
          </a:p>
        </p:txBody>
      </p:sp>
      <p:pic>
        <p:nvPicPr>
          <p:cNvPr id="4096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228600" y="12192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dirty="0"/>
              <a:t>A.  Finding ORFs (open reading frames) – the easy part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57175"/>
            <a:ext cx="8534400" cy="86995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Arial" charset="0"/>
                <a:ea typeface="ヒラギノ角ゴ Pro W3" charset="0"/>
                <a:cs typeface="ヒラギノ角ゴ Pro W3" charset="0"/>
              </a:rPr>
              <a:t>How to find a gene</a:t>
            </a:r>
            <a:r>
              <a:rPr lang="en-US" sz="3600" dirty="0" smtClean="0">
                <a:latin typeface="Arial" charset="0"/>
                <a:ea typeface="ヒラギノ角ゴ Pro W3" charset="0"/>
                <a:cs typeface="ヒラギノ角ゴ Pro W3" charset="0"/>
              </a:rPr>
              <a:t>?</a:t>
            </a:r>
            <a:endParaRPr lang="en-US" dirty="0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38" y="1524000"/>
            <a:ext cx="6546850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3983038"/>
            <a:ext cx="6418263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458788"/>
            <a:ext cx="8631237" cy="606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ヒラギノ角ゴ Pro W3" charset="0"/>
                <a:cs typeface="ヒラギノ角ゴ Pro W3" charset="0"/>
              </a:rPr>
              <a:t>Use ChIP to find the binding sites for a DNA-binding protein</a:t>
            </a:r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778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1489075"/>
            <a:ext cx="495935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5.  Finishing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  <a:ea typeface="ヒラギノ角ゴ Pro W3" charset="0"/>
                <a:cs typeface="ヒラギノ角ゴ Pro W3" charset="0"/>
              </a:rPr>
              <a:t>To fill gaps in sequence, design primers and sequence from primer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latin typeface="Arial" charset="0"/>
                <a:ea typeface="ヒラギノ角ゴ Pro W3" charset="0"/>
                <a:cs typeface="ヒラギノ角ゴ Pro W3" charset="0"/>
              </a:rPr>
              <a:t>To ensure adequate coverage, find regions where there is not sufficient coverage and use specific primers for those areas</a:t>
            </a:r>
          </a:p>
        </p:txBody>
      </p:sp>
      <p:sp>
        <p:nvSpPr>
          <p:cNvPr id="51203" name="Line 4"/>
          <p:cNvSpPr>
            <a:spLocks noChangeShapeType="1"/>
          </p:cNvSpPr>
          <p:nvPr/>
        </p:nvSpPr>
        <p:spPr bwMode="auto">
          <a:xfrm>
            <a:off x="5256213" y="2771775"/>
            <a:ext cx="300196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Line 5"/>
          <p:cNvSpPr>
            <a:spLocks noChangeShapeType="1"/>
          </p:cNvSpPr>
          <p:nvPr/>
        </p:nvSpPr>
        <p:spPr bwMode="auto">
          <a:xfrm>
            <a:off x="5218113" y="2482850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5" name="Line 6"/>
          <p:cNvSpPr>
            <a:spLocks noChangeShapeType="1"/>
          </p:cNvSpPr>
          <p:nvPr/>
        </p:nvSpPr>
        <p:spPr bwMode="auto">
          <a:xfrm>
            <a:off x="5870575" y="2500313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7042150" y="2481263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Line 8"/>
          <p:cNvSpPr>
            <a:spLocks noChangeShapeType="1"/>
          </p:cNvSpPr>
          <p:nvPr/>
        </p:nvSpPr>
        <p:spPr bwMode="auto">
          <a:xfrm>
            <a:off x="7640638" y="2500313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8" name="Line 9"/>
          <p:cNvSpPr>
            <a:spLocks noChangeShapeType="1"/>
          </p:cNvSpPr>
          <p:nvPr/>
        </p:nvSpPr>
        <p:spPr bwMode="auto">
          <a:xfrm>
            <a:off x="5332413" y="2230438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Line 10"/>
          <p:cNvSpPr>
            <a:spLocks noChangeShapeType="1"/>
          </p:cNvSpPr>
          <p:nvPr/>
        </p:nvSpPr>
        <p:spPr bwMode="auto">
          <a:xfrm>
            <a:off x="5986463" y="2230438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Line 11"/>
          <p:cNvSpPr>
            <a:spLocks noChangeShapeType="1"/>
          </p:cNvSpPr>
          <p:nvPr/>
        </p:nvSpPr>
        <p:spPr bwMode="auto">
          <a:xfrm>
            <a:off x="7197725" y="2230438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1" name="Line 12"/>
          <p:cNvSpPr>
            <a:spLocks noChangeShapeType="1"/>
          </p:cNvSpPr>
          <p:nvPr/>
        </p:nvSpPr>
        <p:spPr bwMode="auto">
          <a:xfrm>
            <a:off x="7851775" y="2232025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2" name="Line 13"/>
          <p:cNvSpPr>
            <a:spLocks noChangeShapeType="1"/>
          </p:cNvSpPr>
          <p:nvPr/>
        </p:nvSpPr>
        <p:spPr bwMode="auto">
          <a:xfrm>
            <a:off x="5043488" y="1981200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3" name="Line 14"/>
          <p:cNvSpPr>
            <a:spLocks noChangeShapeType="1"/>
          </p:cNvSpPr>
          <p:nvPr/>
        </p:nvSpPr>
        <p:spPr bwMode="auto">
          <a:xfrm>
            <a:off x="5659438" y="2000250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Line 15"/>
          <p:cNvSpPr>
            <a:spLocks noChangeShapeType="1"/>
          </p:cNvSpPr>
          <p:nvPr/>
        </p:nvSpPr>
        <p:spPr bwMode="auto">
          <a:xfrm>
            <a:off x="7064375" y="1922463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Line 16"/>
          <p:cNvSpPr>
            <a:spLocks noChangeShapeType="1"/>
          </p:cNvSpPr>
          <p:nvPr/>
        </p:nvSpPr>
        <p:spPr bwMode="auto">
          <a:xfrm>
            <a:off x="7697788" y="1922463"/>
            <a:ext cx="5397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6" name="Line 17"/>
          <p:cNvSpPr>
            <a:spLocks noChangeShapeType="1"/>
          </p:cNvSpPr>
          <p:nvPr/>
        </p:nvSpPr>
        <p:spPr bwMode="auto">
          <a:xfrm flipH="1">
            <a:off x="5813425" y="3021013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7" name="Line 18"/>
          <p:cNvSpPr>
            <a:spLocks noChangeShapeType="1"/>
          </p:cNvSpPr>
          <p:nvPr/>
        </p:nvSpPr>
        <p:spPr bwMode="auto">
          <a:xfrm flipH="1">
            <a:off x="5140325" y="3019425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8" name="Line 19"/>
          <p:cNvSpPr>
            <a:spLocks noChangeShapeType="1"/>
          </p:cNvSpPr>
          <p:nvPr/>
        </p:nvSpPr>
        <p:spPr bwMode="auto">
          <a:xfrm flipH="1">
            <a:off x="5045075" y="3309938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9" name="Line 20"/>
          <p:cNvSpPr>
            <a:spLocks noChangeShapeType="1"/>
          </p:cNvSpPr>
          <p:nvPr/>
        </p:nvSpPr>
        <p:spPr bwMode="auto">
          <a:xfrm flipH="1">
            <a:off x="7026275" y="3021013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0" name="Line 21"/>
          <p:cNvSpPr>
            <a:spLocks noChangeShapeType="1"/>
          </p:cNvSpPr>
          <p:nvPr/>
        </p:nvSpPr>
        <p:spPr bwMode="auto">
          <a:xfrm flipH="1">
            <a:off x="7642225" y="3021013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1" name="Line 22"/>
          <p:cNvSpPr>
            <a:spLocks noChangeShapeType="1"/>
          </p:cNvSpPr>
          <p:nvPr/>
        </p:nvSpPr>
        <p:spPr bwMode="auto">
          <a:xfrm flipH="1">
            <a:off x="7988300" y="3309938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2" name="Line 23"/>
          <p:cNvSpPr>
            <a:spLocks noChangeShapeType="1"/>
          </p:cNvSpPr>
          <p:nvPr/>
        </p:nvSpPr>
        <p:spPr bwMode="auto">
          <a:xfrm flipH="1">
            <a:off x="5199063" y="3579813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3" name="Line 24"/>
          <p:cNvSpPr>
            <a:spLocks noChangeShapeType="1"/>
          </p:cNvSpPr>
          <p:nvPr/>
        </p:nvSpPr>
        <p:spPr bwMode="auto">
          <a:xfrm flipH="1">
            <a:off x="7853363" y="3579813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4" name="AutoShape 25"/>
          <p:cNvSpPr>
            <a:spLocks noChangeArrowheads="1"/>
          </p:cNvSpPr>
          <p:nvPr/>
        </p:nvSpPr>
        <p:spPr bwMode="auto">
          <a:xfrm rot="5400000">
            <a:off x="5610225" y="2268538"/>
            <a:ext cx="2268537" cy="1011238"/>
          </a:xfrm>
          <a:prstGeom prst="bracePair">
            <a:avLst>
              <a:gd name="adj" fmla="val 8333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1225" name="Line 26"/>
          <p:cNvSpPr>
            <a:spLocks noChangeShapeType="1"/>
          </p:cNvSpPr>
          <p:nvPr/>
        </p:nvSpPr>
        <p:spPr bwMode="auto">
          <a:xfrm flipH="1">
            <a:off x="5699125" y="3309938"/>
            <a:ext cx="576263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6" name="Line 27"/>
          <p:cNvSpPr>
            <a:spLocks noChangeShapeType="1"/>
          </p:cNvSpPr>
          <p:nvPr/>
        </p:nvSpPr>
        <p:spPr bwMode="auto">
          <a:xfrm flipH="1">
            <a:off x="7237413" y="3313113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7" name="Line 28"/>
          <p:cNvSpPr>
            <a:spLocks noChangeShapeType="1"/>
          </p:cNvSpPr>
          <p:nvPr/>
        </p:nvSpPr>
        <p:spPr bwMode="auto">
          <a:xfrm flipH="1">
            <a:off x="5910263" y="3521075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 flipH="1">
            <a:off x="7199313" y="3598863"/>
            <a:ext cx="57626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9" name="Text Box 30"/>
          <p:cNvSpPr txBox="1">
            <a:spLocks noChangeArrowheads="1"/>
          </p:cNvSpPr>
          <p:nvPr/>
        </p:nvSpPr>
        <p:spPr bwMode="auto">
          <a:xfrm>
            <a:off x="6373813" y="3967163"/>
            <a:ext cx="827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GAP</a:t>
            </a:r>
          </a:p>
        </p:txBody>
      </p:sp>
      <p:sp>
        <p:nvSpPr>
          <p:cNvPr id="51230" name="Line 31"/>
          <p:cNvSpPr>
            <a:spLocks noChangeShapeType="1"/>
          </p:cNvSpPr>
          <p:nvPr/>
        </p:nvSpPr>
        <p:spPr bwMode="auto">
          <a:xfrm>
            <a:off x="5948363" y="5308600"/>
            <a:ext cx="1730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1" name="Line 32"/>
          <p:cNvSpPr>
            <a:spLocks noChangeShapeType="1"/>
          </p:cNvSpPr>
          <p:nvPr/>
        </p:nvSpPr>
        <p:spPr bwMode="auto">
          <a:xfrm flipH="1">
            <a:off x="7294563" y="5521325"/>
            <a:ext cx="42227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2" name="Line 33"/>
          <p:cNvSpPr>
            <a:spLocks noChangeShapeType="1"/>
          </p:cNvSpPr>
          <p:nvPr/>
        </p:nvSpPr>
        <p:spPr bwMode="auto">
          <a:xfrm>
            <a:off x="5926138" y="5076825"/>
            <a:ext cx="442912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3" name="Text Box 34"/>
          <p:cNvSpPr txBox="1">
            <a:spLocks noChangeArrowheads="1"/>
          </p:cNvSpPr>
          <p:nvPr/>
        </p:nvSpPr>
        <p:spPr bwMode="auto">
          <a:xfrm>
            <a:off x="7208838" y="5589588"/>
            <a:ext cx="1385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Primer</a:t>
            </a:r>
          </a:p>
        </p:txBody>
      </p:sp>
      <p:sp>
        <p:nvSpPr>
          <p:cNvPr id="51234" name="Text Box 35"/>
          <p:cNvSpPr txBox="1">
            <a:spLocks noChangeArrowheads="1"/>
          </p:cNvSpPr>
          <p:nvPr/>
        </p:nvSpPr>
        <p:spPr bwMode="auto">
          <a:xfrm>
            <a:off x="5589588" y="4638675"/>
            <a:ext cx="1155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Primer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20_T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>
            <a:fillRect/>
          </a:stretch>
        </p:blipFill>
        <p:spPr bwMode="auto">
          <a:xfrm>
            <a:off x="0" y="0"/>
            <a:ext cx="913606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 descr="20_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0"/>
          <a:stretch>
            <a:fillRect/>
          </a:stretch>
        </p:blipFill>
        <p:spPr bwMode="auto">
          <a:xfrm>
            <a:off x="1371600" y="3276600"/>
            <a:ext cx="67103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26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figure_20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2100"/>
            <a:ext cx="8531225" cy="628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81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table_20_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100"/>
            <a:ext cx="8531225" cy="653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71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066800" y="5715000"/>
            <a:ext cx="7620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14338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28675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44600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658938" algn="l"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161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733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305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487738" defTabSz="828675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altLang="zh-CN" dirty="0"/>
              <a:t>E D. Green </a:t>
            </a:r>
            <a:r>
              <a:rPr lang="en-GB" i="1" dirty="0"/>
              <a:t>et al</a:t>
            </a:r>
            <a:r>
              <a:rPr lang="en-GB" dirty="0"/>
              <a:t>. </a:t>
            </a:r>
            <a:r>
              <a:rPr lang="en-GB" i="1" dirty="0"/>
              <a:t>Nature</a:t>
            </a:r>
            <a:r>
              <a:rPr lang="en-GB" dirty="0"/>
              <a:t> </a:t>
            </a:r>
            <a:r>
              <a:rPr lang="en-GB" b="1" dirty="0"/>
              <a:t>470</a:t>
            </a:r>
            <a:r>
              <a:rPr lang="en-GB" dirty="0"/>
              <a:t>, </a:t>
            </a:r>
            <a:r>
              <a:rPr lang="en-GB" altLang="zh-CN" dirty="0">
                <a:ea typeface="宋体" charset="0"/>
                <a:cs typeface="宋体" charset="0"/>
              </a:rPr>
              <a:t>204</a:t>
            </a:r>
            <a:r>
              <a:rPr lang="en-GB" dirty="0"/>
              <a:t>-</a:t>
            </a:r>
            <a:r>
              <a:rPr lang="en-GB" altLang="zh-CN" dirty="0">
                <a:ea typeface="宋体" charset="0"/>
                <a:cs typeface="宋体" charset="0"/>
              </a:rPr>
              <a:t>213</a:t>
            </a:r>
            <a:r>
              <a:rPr lang="en-GB" dirty="0"/>
              <a:t> (2011) doi:10.1038/nature</a:t>
            </a:r>
            <a:r>
              <a:rPr lang="en-US" altLang="zh-CN" dirty="0"/>
              <a:t>09764    </a:t>
            </a:r>
            <a:r>
              <a:rPr lang="en-US" altLang="zh-CN" dirty="0">
                <a:ea typeface="宋体" charset="0"/>
                <a:cs typeface="宋体" charset="0"/>
              </a:rPr>
              <a:t>     </a:t>
            </a:r>
            <a:endParaRPr lang="en-GB" dirty="0">
              <a:ea typeface="宋体" charset="0"/>
              <a:cs typeface="宋体" charset="0"/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04800" y="76200"/>
            <a:ext cx="839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 anchorCtr="1">
            <a:spAutoFit/>
          </a:bodyPr>
          <a:lstStyle/>
          <a:p>
            <a:r>
              <a:rPr lang="en-US" altLang="zh-CN" sz="1800" dirty="0"/>
              <a:t>Schematic representation of accomplishments across five</a:t>
            </a:r>
          </a:p>
          <a:p>
            <a:r>
              <a:rPr lang="en-US" altLang="zh-CN" sz="1800" dirty="0"/>
              <a:t>domains of genomics research </a:t>
            </a:r>
            <a:endParaRPr lang="en-GB" altLang="zh-CN" sz="1800" dirty="0"/>
          </a:p>
        </p:txBody>
      </p:sp>
      <p:pic>
        <p:nvPicPr>
          <p:cNvPr id="7199" name="Picture 31" descr="nature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096000"/>
            <a:ext cx="1230313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20" name="Picture 252" descr="nature09764-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6248400" cy="49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6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026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6386" name="Text Box 1028"/>
          <p:cNvSpPr txBox="1">
            <a:spLocks noChangeArrowheads="1"/>
          </p:cNvSpPr>
          <p:nvPr/>
        </p:nvSpPr>
        <p:spPr bwMode="auto">
          <a:xfrm>
            <a:off x="963613" y="217488"/>
            <a:ext cx="72358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US" sz="3000"/>
              <a:t>Genetic map: by recombination frequency</a:t>
            </a:r>
            <a:endParaRPr lang="en-US" sz="1800"/>
          </a:p>
        </p:txBody>
      </p:sp>
      <p:pic>
        <p:nvPicPr>
          <p:cNvPr id="16389" name="Picture 5" descr="figure 20-01_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2706687" cy="59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1026" descr="figure 20-02_n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90600"/>
            <a:ext cx="298339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73730" name="Rectangle 3" descr="fig_19-19nb"/>
          <p:cNvSpPr>
            <a:spLocks noGrp="1" noChangeAspect="1" noChangeArrowheads="1"/>
          </p:cNvSpPr>
          <p:nvPr/>
        </p:nvSpPr>
        <p:spPr bwMode="auto">
          <a:xfrm>
            <a:off x="733425" y="685800"/>
            <a:ext cx="7675563" cy="5486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3731" name="Text Box 5"/>
          <p:cNvSpPr txBox="1">
            <a:spLocks noChangeArrowheads="1"/>
          </p:cNvSpPr>
          <p:nvPr/>
        </p:nvSpPr>
        <p:spPr bwMode="auto">
          <a:xfrm>
            <a:off x="746125" y="193675"/>
            <a:ext cx="79835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eaLnBrk="1" hangingPunct="1"/>
            <a:r>
              <a:rPr lang="en-US" sz="2500" dirty="0" smtClean="0"/>
              <a:t>Microarray </a:t>
            </a:r>
            <a:r>
              <a:rPr lang="en-US" sz="2500" dirty="0"/>
              <a:t>(Gene chip) is a powerful tool for analyzing </a:t>
            </a:r>
          </a:p>
          <a:p>
            <a:pPr algn="ctr" eaLnBrk="1" hangingPunct="1"/>
            <a:r>
              <a:rPr lang="en-US" sz="2500" dirty="0"/>
              <a:t>the expression profile of the entire genome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75778" name="Rectangle 3" descr="fig_19-20nb"/>
          <p:cNvSpPr>
            <a:spLocks noGrp="1" noChangeAspect="1" noChangeArrowheads="1"/>
          </p:cNvSpPr>
          <p:nvPr/>
        </p:nvSpPr>
        <p:spPr bwMode="auto">
          <a:xfrm>
            <a:off x="733425" y="1143000"/>
            <a:ext cx="7675563" cy="5486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5779" name="Text Box 4"/>
          <p:cNvSpPr txBox="1">
            <a:spLocks noChangeArrowheads="1"/>
          </p:cNvSpPr>
          <p:nvPr/>
        </p:nvSpPr>
        <p:spPr bwMode="auto">
          <a:xfrm>
            <a:off x="784361" y="193675"/>
            <a:ext cx="796580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 eaLnBrk="1" hangingPunct="1"/>
            <a:r>
              <a:rPr lang="en-US" sz="2500" dirty="0"/>
              <a:t>Example:  </a:t>
            </a:r>
            <a:r>
              <a:rPr lang="en-US" sz="2500"/>
              <a:t>Using </a:t>
            </a:r>
            <a:r>
              <a:rPr lang="en-US" sz="2500" smtClean="0"/>
              <a:t>microarray </a:t>
            </a:r>
            <a:r>
              <a:rPr lang="en-US" sz="2500" dirty="0"/>
              <a:t>to detect the differences in </a:t>
            </a:r>
          </a:p>
          <a:p>
            <a:pPr algn="ctr" eaLnBrk="1" hangingPunct="1"/>
            <a:r>
              <a:rPr lang="en-US" sz="2500" dirty="0"/>
              <a:t>gene expression between normal and cancer cells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026" descr="figure 20-05_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81100"/>
            <a:ext cx="85312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9395" name="Text Box 1027"/>
          <p:cNvSpPr txBox="1">
            <a:spLocks noChangeArrowheads="1"/>
          </p:cNvSpPr>
          <p:nvPr/>
        </p:nvSpPr>
        <p:spPr bwMode="auto">
          <a:xfrm>
            <a:off x="609600" y="381000"/>
            <a:ext cx="7839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/>
              <a:t>First free-living organism sequenced: Influenza virus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3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026" descr="figure 20-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846138"/>
            <a:ext cx="3578225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1447800" y="228600"/>
            <a:ext cx="5835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800" b="1">
                <a:ea typeface="ＭＳ Ｐゴシック" charset="0"/>
                <a:cs typeface="ＭＳ Ｐゴシック" charset="0"/>
              </a:rPr>
              <a:t>Map-based (directed) sequencing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figure 20-09_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226425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626" name="Text Box 4"/>
          <p:cNvSpPr txBox="1">
            <a:spLocks noChangeArrowheads="1"/>
          </p:cNvSpPr>
          <p:nvPr/>
        </p:nvSpPr>
        <p:spPr bwMode="auto">
          <a:xfrm>
            <a:off x="1687513" y="211138"/>
            <a:ext cx="5835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800" b="1">
                <a:ea typeface="ＭＳ Ｐゴシック" charset="0"/>
                <a:cs typeface="ＭＳ Ｐゴシック" charset="0"/>
              </a:rPr>
              <a:t>Map-based (directed) sequencing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figure 20-10_n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4457700" cy="608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2667000" y="130175"/>
            <a:ext cx="3700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800" b="1">
                <a:ea typeface="ＭＳ Ｐゴシック" charset="0"/>
                <a:cs typeface="ＭＳ Ｐゴシック" charset="0"/>
              </a:rPr>
              <a:t>Shotgun sequencing</a:t>
            </a: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1027" descr="fig_19-14nb"/>
          <p:cNvSpPr>
            <a:spLocks noGrp="1" noChangeAspect="1" noChangeArrowheads="1"/>
          </p:cNvSpPr>
          <p:nvPr/>
        </p:nvSpPr>
        <p:spPr bwMode="auto">
          <a:xfrm>
            <a:off x="4495800" y="762000"/>
            <a:ext cx="4282487" cy="30591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5" name="Picture 1028" descr="figure 20-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05200"/>
            <a:ext cx="312703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282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Steps in sequencing a genome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752600"/>
            <a:ext cx="6934200" cy="4525963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dirty="0">
                <a:latin typeface="Arial" charset="0"/>
                <a:ea typeface="ヒラギノ角ゴ Pro W3" charset="0"/>
                <a:cs typeface="ヒラギノ角ゴ Pro W3" charset="0"/>
              </a:rPr>
              <a:t>Shotgun cloning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>
                <a:latin typeface="Arial" charset="0"/>
                <a:ea typeface="ヒラギノ角ゴ Pro W3" charset="0"/>
                <a:cs typeface="ヒラギノ角ゴ Pro W3" charset="0"/>
              </a:rPr>
              <a:t>Sequencing clones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>
                <a:latin typeface="Arial" charset="0"/>
                <a:ea typeface="ヒラギノ角ゴ Pro W3" charset="0"/>
                <a:cs typeface="ヒラギノ角ゴ Pro W3" charset="0"/>
              </a:rPr>
              <a:t>Assembly (compiling) of </a:t>
            </a:r>
            <a:r>
              <a:rPr lang="en-US" dirty="0" err="1">
                <a:latin typeface="Arial" charset="0"/>
                <a:ea typeface="ヒラギノ角ゴ Pro W3" charset="0"/>
                <a:cs typeface="ヒラギノ角ゴ Pro W3" charset="0"/>
              </a:rPr>
              <a:t>contigs</a:t>
            </a:r>
            <a:endParaRPr lang="en-US" dirty="0">
              <a:latin typeface="Arial" charset="0"/>
              <a:ea typeface="ヒラギノ角ゴ Pro W3" charset="0"/>
              <a:cs typeface="ヒラギノ角ゴ Pro W3" charset="0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dirty="0">
                <a:latin typeface="Arial" charset="0"/>
                <a:ea typeface="ヒラギノ角ゴ Pro W3" charset="0"/>
                <a:cs typeface="ヒラギノ角ゴ Pro W3" charset="0"/>
              </a:rPr>
              <a:t>Annotation – finding genes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dirty="0">
                <a:latin typeface="Arial" charset="0"/>
                <a:ea typeface="ヒラギノ角ゴ Pro W3" charset="0"/>
                <a:cs typeface="ヒラギノ角ゴ Pro W3" charset="0"/>
              </a:rPr>
              <a:t>Finishing – filling gaps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ヒラギノ角ゴ Pro W3" charset="0"/>
                <a:cs typeface="ヒラギノ角ゴ Pro W3" charset="0"/>
              </a:rPr>
              <a:t>1. Fragments for sequencing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0386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ヒラギノ角ゴ Pro W3" charset="0"/>
                <a:cs typeface="ヒラギノ角ゴ Pro W3" charset="0"/>
              </a:rPr>
              <a:t>Generally use 2–10 kb pieces for sequencing</a:t>
            </a:r>
          </a:p>
          <a:p>
            <a:pPr eaLnBrk="1" hangingPunct="1"/>
            <a:r>
              <a:rPr lang="en-US" sz="2800">
                <a:latin typeface="Times" charset="0"/>
                <a:ea typeface="ヒラギノ角ゴ Pro W3" charset="0"/>
                <a:cs typeface="ヒラギノ角ゴ Pro W3" charset="0"/>
              </a:rPr>
              <a:t>Clone into sequencing vector</a:t>
            </a:r>
          </a:p>
          <a:p>
            <a:pPr lvl="1" eaLnBrk="1" hangingPunct="1"/>
            <a:r>
              <a:rPr lang="en-US" sz="2400">
                <a:latin typeface="Times" charset="0"/>
                <a:ea typeface="ヒラギノ角ゴ Pro W3" charset="0"/>
              </a:rPr>
              <a:t>Contains binding sites for sequencing primers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56"/>
          <a:stretch>
            <a:fillRect/>
          </a:stretch>
        </p:blipFill>
        <p:spPr bwMode="auto">
          <a:xfrm>
            <a:off x="4803775" y="1258888"/>
            <a:ext cx="3397250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2"/>
          <a:stretch>
            <a:fillRect/>
          </a:stretch>
        </p:blipFill>
        <p:spPr bwMode="auto">
          <a:xfrm>
            <a:off x="5018088" y="4475163"/>
            <a:ext cx="3163887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1" name="Group 6"/>
          <p:cNvGrpSpPr>
            <a:grpSpLocks/>
          </p:cNvGrpSpPr>
          <p:nvPr/>
        </p:nvGrpSpPr>
        <p:grpSpPr bwMode="auto">
          <a:xfrm>
            <a:off x="4803775" y="2646363"/>
            <a:ext cx="3397250" cy="1076325"/>
            <a:chOff x="3026" y="1594"/>
            <a:chExt cx="2140" cy="678"/>
          </a:xfrm>
        </p:grpSpPr>
        <p:pic>
          <p:nvPicPr>
            <p:cNvPr id="34826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38" t="50583"/>
            <a:stretch>
              <a:fillRect/>
            </a:stretch>
          </p:blipFill>
          <p:spPr bwMode="auto">
            <a:xfrm>
              <a:off x="4176" y="1594"/>
              <a:ext cx="990" cy="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7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440"/>
            <a:stretch>
              <a:fillRect/>
            </a:stretch>
          </p:blipFill>
          <p:spPr bwMode="auto">
            <a:xfrm>
              <a:off x="3026" y="1839"/>
              <a:ext cx="2140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8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83" r="55000"/>
            <a:stretch>
              <a:fillRect/>
            </a:stretch>
          </p:blipFill>
          <p:spPr bwMode="auto">
            <a:xfrm>
              <a:off x="3026" y="1594"/>
              <a:ext cx="963" cy="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22" name="Line 10"/>
          <p:cNvSpPr>
            <a:spLocks noChangeShapeType="1"/>
          </p:cNvSpPr>
          <p:nvPr/>
        </p:nvSpPr>
        <p:spPr bwMode="auto">
          <a:xfrm>
            <a:off x="6518275" y="2320925"/>
            <a:ext cx="0" cy="608013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Line 11"/>
          <p:cNvSpPr>
            <a:spLocks noChangeShapeType="1"/>
          </p:cNvSpPr>
          <p:nvPr/>
        </p:nvSpPr>
        <p:spPr bwMode="auto">
          <a:xfrm>
            <a:off x="6518275" y="3779838"/>
            <a:ext cx="0" cy="60801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Text Box 12"/>
          <p:cNvSpPr txBox="1">
            <a:spLocks noChangeArrowheads="1"/>
          </p:cNvSpPr>
          <p:nvPr/>
        </p:nvSpPr>
        <p:spPr bwMode="auto">
          <a:xfrm>
            <a:off x="4286250" y="2362200"/>
            <a:ext cx="1952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eaLnBrk="1" hangingPunct="1"/>
            <a:r>
              <a:rPr lang="en-US" sz="1400"/>
              <a:t>digestion or sonication</a:t>
            </a:r>
            <a:endParaRPr lang="en-US" sz="2800"/>
          </a:p>
        </p:txBody>
      </p:sp>
      <p:sp>
        <p:nvSpPr>
          <p:cNvPr id="34825" name="Rectangle 3" descr="fig_19-07nb"/>
          <p:cNvSpPr>
            <a:spLocks noGrp="1" noChangeAspect="1" noChangeArrowheads="1"/>
          </p:cNvSpPr>
          <p:nvPr/>
        </p:nvSpPr>
        <p:spPr bwMode="auto">
          <a:xfrm>
            <a:off x="1143000" y="4657725"/>
            <a:ext cx="2971800" cy="21240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427</Words>
  <Application>Microsoft Macintosh PowerPoint</Application>
  <PresentationFormat>On-screen Show (4:3)</PresentationFormat>
  <Paragraphs>58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in sequencing a genome</vt:lpstr>
      <vt:lpstr>1. Fragments for sequencing</vt:lpstr>
      <vt:lpstr>3. Assembly (compilation) of contigs</vt:lpstr>
      <vt:lpstr>4.  Annotation</vt:lpstr>
      <vt:lpstr>How to find a gene?</vt:lpstr>
      <vt:lpstr>PowerPoint Presentation</vt:lpstr>
      <vt:lpstr>Use ChIP to find the binding sites for a DNA-binding protein</vt:lpstr>
      <vt:lpstr>5.  Finishing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Genomics</dc:title>
  <dc:creator>Tom Walter</dc:creator>
  <cp:lastModifiedBy>Henry Chang</cp:lastModifiedBy>
  <cp:revision>49</cp:revision>
  <dcterms:created xsi:type="dcterms:W3CDTF">2010-03-22T04:25:03Z</dcterms:created>
  <dcterms:modified xsi:type="dcterms:W3CDTF">2018-03-10T07:18:36Z</dcterms:modified>
</cp:coreProperties>
</file>